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377440"/>
            <a:ext cx="12191695" cy="2011680"/>
          </a:xfrm>
          <a:prstGeom prst="rect">
            <a:avLst/>
          </a:prstGeom>
          <a:solidFill>
            <a:srgbClr val="1F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260604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</a:rPr>
              <a:t>Weekly Pipeline Readout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429000"/>
            <a:ext cx="1051560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200" b="0">
                <a:solidFill>
                  <a:srgbClr val="FFFFFF"/>
                </a:solidFill>
                <a:latin typeface="Calibri"/>
              </a:rPr>
              <a:t>Week of Oct 6 · Q3, week 10 of 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754880"/>
            <a:ext cx="105156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595959"/>
                </a:solidFill>
                <a:latin typeface="Calibri"/>
              </a:rPr>
              <a:t>Northline Sales Ops</a:t>
            </a:r>
          </a:p>
          <a:p>
            <a:pPr algn="l"/>
            <a:r>
              <a:rPr sz="1600" b="0">
                <a:solidFill>
                  <a:srgbClr val="595959"/>
                </a:solidFill>
                <a:latin typeface="Calibri"/>
              </a:rPr>
              <a:t>Prepared for the Friday leadership sync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217920"/>
            <a:ext cx="105156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95959"/>
                </a:solidFill>
                <a:latin typeface="Calibri"/>
              </a:rPr>
              <a:t>Northline is a fictional company. All figures are sample data.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F3A5F"/>
                </a:solidFill>
                <a:latin typeface="Calibri"/>
              </a:rPr>
              <a:t>Pipeline snapshot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96112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595959"/>
                </a:solidFill>
                <a:latin typeface="Calibri"/>
              </a:rPr>
              <a:t>38 open deals · $2.4M open pipeline (ARR)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298448"/>
            <a:ext cx="11091672" cy="0"/>
          </a:xfrm>
          <a:prstGeom prst="line">
            <a:avLst/>
          </a:prstGeom>
          <a:ln w="19050">
            <a:solidFill>
              <a:srgbClr val="1F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>
                <a:solidFill>
                  <a:srgbClr val="595959"/>
                </a:solidFill>
                <a:latin typeface="Calibri"/>
              </a:rPr>
              <a:t>Northline Sales Ops · Weekly Pipeline Readout · Week of Oct 6 · Fictional sample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0" y="6400800"/>
            <a:ext cx="941832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  <a:latin typeface="Calibri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554480"/>
            <a:ext cx="5303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1">
                <a:solidFill>
                  <a:srgbClr val="1F3A5F"/>
                </a:solidFill>
                <a:latin typeface="Calibri"/>
              </a:rPr>
              <a:t>By stage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965960"/>
          <a:ext cx="5303519" cy="2633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705"/>
                <a:gridCol w="1168572"/>
                <a:gridCol w="1438242"/>
              </a:tblGrid>
              <a:tr h="438912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Stage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Deals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Amount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</a:tr>
              <a:tr h="438912"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Discovery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$760k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Evaluation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$720k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438912"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Negotiation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$560k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Verbal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$360k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438912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262626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1">
                          <a:solidFill>
                            <a:srgbClr val="262626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1">
                          <a:solidFill>
                            <a:srgbClr val="262626"/>
                          </a:solidFill>
                          <a:latin typeface="Calibri"/>
                        </a:rPr>
                        <a:t>$2.4M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309360" y="1554480"/>
            <a:ext cx="530352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1">
                <a:solidFill>
                  <a:srgbClr val="1F3A5F"/>
                </a:solidFill>
                <a:latin typeface="Calibri"/>
              </a:rPr>
              <a:t>By rep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309360" y="1965960"/>
          <a:ext cx="5330951" cy="2633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3129"/>
                <a:gridCol w="1675442"/>
                <a:gridCol w="913877"/>
                <a:gridCol w="1218503"/>
              </a:tblGrid>
              <a:tr h="438912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Rep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Team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Deals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Amount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</a:tr>
              <a:tr h="438912"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Priya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EMEA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$780k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Marcus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Enterprise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$870k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438912"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Dana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Mid-Market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$535k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Theo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SMB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$215k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438912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262626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26262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1">
                          <a:solidFill>
                            <a:srgbClr val="262626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400" b="1">
                          <a:solidFill>
                            <a:srgbClr val="262626"/>
                          </a:solidFill>
                          <a:latin typeface="Calibri"/>
                        </a:rPr>
                        <a:t>$2.4M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8640" y="4937760"/>
            <a:ext cx="109728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595959"/>
                </a:solidFill>
                <a:latin typeface="Calibri"/>
              </a:rPr>
              <a:t>Amounts are annual recurring revenue (ARR). Full deal list in the appendix.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F3A5F"/>
                </a:solidFill>
                <a:latin typeface="Calibri"/>
              </a:rPr>
              <a:t>Deals at risk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96112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595959"/>
                </a:solidFill>
                <a:latin typeface="Calibri"/>
              </a:rPr>
              <a:t>4 deals · $535k at risk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298448"/>
            <a:ext cx="11091672" cy="0"/>
          </a:xfrm>
          <a:prstGeom prst="line">
            <a:avLst/>
          </a:prstGeom>
          <a:ln w="19050">
            <a:solidFill>
              <a:srgbClr val="1F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>
                <a:solidFill>
                  <a:srgbClr val="595959"/>
                </a:solidFill>
                <a:latin typeface="Calibri"/>
              </a:rPr>
              <a:t>Northline Sales Ops · Weekly Pipeline Readout · Week of Oct 6 · Fictional sample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0" y="6400800"/>
            <a:ext cx="941832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  <a:latin typeface="Calibri"/>
              </a:rPr>
              <a:t>3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600200"/>
          <a:ext cx="1109167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6181"/>
                <a:gridCol w="924306"/>
                <a:gridCol w="1201597"/>
                <a:gridCol w="924306"/>
                <a:gridCol w="3327501"/>
                <a:gridCol w="2957779"/>
              </a:tblGrid>
              <a:tr h="731520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Account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Owner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Stage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Amount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Why it is at risk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Next step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Meridian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Priya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Negotiation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$180k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Champion left last week. The new VP Ops has not engaged yet.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Exec intro to the new VP Ops before Friday.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Halcyon Freight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Marcus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Evaluation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$140k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Security review stalled for 3 weeks. Needs an SE on the next call.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SE joins the security call on Tuesday.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Brightwater Health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Marcus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Verbal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$120k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Legal redlines still open. Close date has slipped twice.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Legal call on Wednesday to close the redlines.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Ostrava Labs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Dana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Negotiation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$95k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Asking for 25% off. Needs discount approval this week.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Leadership decides on the discount by Thursday.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F3A5F"/>
                </a:solidFill>
                <a:latin typeface="Calibri"/>
              </a:rPr>
              <a:t>Wins this week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96112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595959"/>
                </a:solidFill>
                <a:latin typeface="Calibri"/>
              </a:rPr>
              <a:t>2 deals closed won · $112k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298448"/>
            <a:ext cx="11091672" cy="0"/>
          </a:xfrm>
          <a:prstGeom prst="line">
            <a:avLst/>
          </a:prstGeom>
          <a:ln w="19050">
            <a:solidFill>
              <a:srgbClr val="1F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>
                <a:solidFill>
                  <a:srgbClr val="595959"/>
                </a:solidFill>
                <a:latin typeface="Calibri"/>
              </a:rPr>
              <a:t>Northline Sales Ops · Weekly Pipeline Readout · Week of Oct 6 · Fictional sample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0" y="6400800"/>
            <a:ext cx="941832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  <a:latin typeface="Calibri"/>
              </a:rPr>
              <a:t>4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600200"/>
          <a:ext cx="7315198" cy="1901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1835"/>
                <a:gridCol w="1721223"/>
                <a:gridCol w="1290917"/>
                <a:gridCol w="1721223"/>
              </a:tblGrid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Account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Owner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Amount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Closed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262626"/>
                          </a:solidFill>
                          <a:latin typeface="Calibri"/>
                        </a:rPr>
                        <a:t>Kestrel Analytics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262626"/>
                          </a:solidFill>
                          <a:latin typeface="Calibri"/>
                        </a:rPr>
                        <a:t>Priya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500" b="0">
                          <a:solidFill>
                            <a:srgbClr val="262626"/>
                          </a:solidFill>
                          <a:latin typeface="Calibri"/>
                        </a:rPr>
                        <a:t>$64k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262626"/>
                          </a:solidFill>
                          <a:latin typeface="Calibri"/>
                        </a:rPr>
                        <a:t>Tue Oct 6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262626"/>
                          </a:solidFill>
                          <a:latin typeface="Calibri"/>
                        </a:rPr>
                        <a:t>Ridgeline Logistics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262626"/>
                          </a:solidFill>
                          <a:latin typeface="Calibri"/>
                        </a:rPr>
                        <a:t>Marcus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500" b="0">
                          <a:solidFill>
                            <a:srgbClr val="262626"/>
                          </a:solidFill>
                          <a:latin typeface="Calibri"/>
                        </a:rPr>
                        <a:t>$48k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0">
                          <a:solidFill>
                            <a:srgbClr val="262626"/>
                          </a:solidFill>
                          <a:latin typeface="Calibri"/>
                        </a:rPr>
                        <a:t>Wed Oct 7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1500" b="1">
                          <a:solidFill>
                            <a:srgbClr val="262626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1">
                          <a:solidFill>
                            <a:srgbClr val="26262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500" b="1">
                          <a:solidFill>
                            <a:srgbClr val="262626"/>
                          </a:solidFill>
                          <a:latin typeface="Calibri"/>
                        </a:rPr>
                        <a:t>$112k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500" b="1">
                          <a:solidFill>
                            <a:srgbClr val="262626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8640" y="3749039"/>
            <a:ext cx="109728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595959"/>
                </a:solidFill>
                <a:latin typeface="Calibri"/>
              </a:rPr>
              <a:t>Won to date in Q3: $820k across all reps.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F3A5F"/>
                </a:solidFill>
                <a:latin typeface="Calibri"/>
              </a:rPr>
              <a:t>Forecast vs quota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96112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595959"/>
                </a:solidFill>
                <a:latin typeface="Calibri"/>
              </a:rPr>
              <a:t>Q3 quota $1.5M · Won to date $820k · Commit $1.41M · Best case $2.06M · Week 10 of 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298448"/>
            <a:ext cx="11091672" cy="0"/>
          </a:xfrm>
          <a:prstGeom prst="line">
            <a:avLst/>
          </a:prstGeom>
          <a:ln w="19050">
            <a:solidFill>
              <a:srgbClr val="1F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>
                <a:solidFill>
                  <a:srgbClr val="595959"/>
                </a:solidFill>
                <a:latin typeface="Calibri"/>
              </a:rPr>
              <a:t>Northline Sales Ops · Weekly Pipeline Readout · Week of Oct 6 · Fictional sample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0" y="6400800"/>
            <a:ext cx="941832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  <a:latin typeface="Calibri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508760"/>
            <a:ext cx="54864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1">
                <a:solidFill>
                  <a:srgbClr val="1F3A5F"/>
                </a:solidFill>
                <a:latin typeface="Calibri"/>
              </a:rPr>
              <a:t>By rep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874519"/>
          <a:ext cx="6583677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2998"/>
                <a:gridCol w="1262623"/>
                <a:gridCol w="1352810"/>
                <a:gridCol w="1262623"/>
                <a:gridCol w="1262623"/>
              </a:tblGrid>
              <a:tr h="384048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Rep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Q3 quota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Won to date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Commit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Best case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Priya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$420k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$260k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$465k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$730k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Marcus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$520k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$300k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$530k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$725k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Dana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$340k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$170k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$280k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$430k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Theo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$220k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$90k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$135k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0">
                          <a:solidFill>
                            <a:srgbClr val="262626"/>
                          </a:solidFill>
                          <a:latin typeface="Calibri"/>
                        </a:rPr>
                        <a:t>$175k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384048">
                <a:tc>
                  <a:txBody>
                    <a:bodyPr wrap="square"/>
                    <a:lstStyle/>
                    <a:p>
                      <a:pPr algn="l"/>
                      <a:r>
                        <a:rPr sz="1300" b="1">
                          <a:solidFill>
                            <a:srgbClr val="262626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>
                          <a:solidFill>
                            <a:srgbClr val="262626"/>
                          </a:solidFill>
                          <a:latin typeface="Calibri"/>
                        </a:rPr>
                        <a:t>$1.5M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>
                          <a:solidFill>
                            <a:srgbClr val="262626"/>
                          </a:solidFill>
                          <a:latin typeface="Calibri"/>
                        </a:rPr>
                        <a:t>$820k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>
                          <a:solidFill>
                            <a:srgbClr val="262626"/>
                          </a:solidFill>
                          <a:latin typeface="Calibri"/>
                        </a:rPr>
                        <a:t>$1.41M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300" b="1">
                          <a:solidFill>
                            <a:srgbClr val="262626"/>
                          </a:solidFill>
                          <a:latin typeface="Calibri"/>
                        </a:rPr>
                        <a:t>$2.06M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498079" y="1874519"/>
            <a:ext cx="4114800" cy="23774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>
                <a:solidFill>
                  <a:srgbClr val="595959"/>
                </a:solidFill>
                <a:latin typeface="Calibri"/>
              </a:rPr>
              <a:t>Commit = won to date + deals forecast as Commit.</a:t>
            </a:r>
          </a:p>
          <a:p>
            <a:pPr algn="l"/>
            <a:r>
              <a:rPr sz="1300" b="0">
                <a:solidFill>
                  <a:srgbClr val="595959"/>
                </a:solidFill>
                <a:latin typeface="Calibri"/>
              </a:rPr>
              <a:t>Best case = commit + deals forecast as Best case.</a:t>
            </a:r>
          </a:p>
          <a:p>
            <a:pPr algn="l"/>
            <a:r>
              <a:rPr sz="1300" b="0">
                <a:solidFill>
                  <a:srgbClr val="595959"/>
                </a:solidFill>
                <a:latin typeface="Calibri"/>
              </a:rPr>
              <a:t>Week 1 started Aug 4. Week 10 is the week of Oct 6.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429768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1">
                <a:solidFill>
                  <a:srgbClr val="1F3A5F"/>
                </a:solidFill>
                <a:latin typeface="Calibri"/>
              </a:rPr>
              <a:t>Won per week ($k), weeks 1 to 10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48640" y="4663440"/>
          <a:ext cx="11091665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9885"/>
                <a:gridCol w="956178"/>
                <a:gridCol w="956178"/>
                <a:gridCol w="956178"/>
                <a:gridCol w="956178"/>
                <a:gridCol w="956178"/>
                <a:gridCol w="956178"/>
                <a:gridCol w="956178"/>
                <a:gridCol w="956178"/>
                <a:gridCol w="956178"/>
                <a:gridCol w="956178"/>
              </a:tblGrid>
              <a:tr h="274320"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Rep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W1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W2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W3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W4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W5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W6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W7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W8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W9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W10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</a:tr>
              <a:tr h="274320">
                <a:tc>
                  <a:txBody>
                    <a:bodyPr wrap="square"/>
                    <a:lstStyle/>
                    <a:p>
                      <a:pPr algn="l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Priya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41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64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 wrap="square"/>
                    <a:lstStyle/>
                    <a:p>
                      <a:pPr algn="l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Marcus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52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274320">
                <a:tc>
                  <a:txBody>
                    <a:bodyPr wrap="square"/>
                    <a:lstStyle/>
                    <a:p>
                      <a:pPr algn="l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Dana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 wrap="square"/>
                    <a:lstStyle/>
                    <a:p>
                      <a:pPr algn="l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Theo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0">
                          <a:solidFill>
                            <a:srgbClr val="262626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274320">
                <a:tc>
                  <a:txBody>
                    <a:bodyPr wrap="square"/>
                    <a:lstStyle/>
                    <a:p>
                      <a:pPr algn="l"/>
                      <a:r>
                        <a:rPr sz="1200" b="1">
                          <a:solidFill>
                            <a:srgbClr val="262626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262626"/>
                          </a:solidFill>
                          <a:latin typeface="Calibri"/>
                        </a:rPr>
                        <a:t>47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262626"/>
                          </a:solidFill>
                          <a:latin typeface="Calibri"/>
                        </a:rPr>
                        <a:t>47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262626"/>
                          </a:solidFill>
                          <a:latin typeface="Calibri"/>
                        </a:rPr>
                        <a:t>97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262626"/>
                          </a:solidFill>
                          <a:latin typeface="Calibri"/>
                        </a:rPr>
                        <a:t>58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262626"/>
                          </a:solidFill>
                          <a:latin typeface="Calibri"/>
                        </a:rPr>
                        <a:t>69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262626"/>
                          </a:solidFill>
                          <a:latin typeface="Calibri"/>
                        </a:rPr>
                        <a:t>96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262626"/>
                          </a:solidFill>
                          <a:latin typeface="Calibri"/>
                        </a:rPr>
                        <a:t>64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262626"/>
                          </a:solidFill>
                          <a:latin typeface="Calibri"/>
                        </a:rPr>
                        <a:t>90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262626"/>
                          </a:solidFill>
                          <a:latin typeface="Calibri"/>
                        </a:rPr>
                        <a:t>140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200" b="1">
                          <a:solidFill>
                            <a:srgbClr val="262626"/>
                          </a:solidFill>
                          <a:latin typeface="Calibri"/>
                        </a:rPr>
                        <a:t>112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F3A5F"/>
                </a:solidFill>
                <a:latin typeface="Calibri"/>
              </a:rPr>
              <a:t>Asks for leadership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96112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595959"/>
                </a:solidFill>
                <a:latin typeface="Calibri"/>
              </a:rPr>
              <a:t>3 decisions needed this week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298448"/>
            <a:ext cx="11091672" cy="0"/>
          </a:xfrm>
          <a:prstGeom prst="line">
            <a:avLst/>
          </a:prstGeom>
          <a:ln w="19050">
            <a:solidFill>
              <a:srgbClr val="1F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>
                <a:solidFill>
                  <a:srgbClr val="595959"/>
                </a:solidFill>
                <a:latin typeface="Calibri"/>
              </a:rPr>
              <a:t>Northline Sales Ops · Weekly Pipeline Readout · Week of Oct 6 · Fictional sample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0" y="6400800"/>
            <a:ext cx="941832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  <a:latin typeface="Calibri"/>
              </a:rPr>
              <a:t>6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600200"/>
          <a:ext cx="1109167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802"/>
                <a:gridCol w="3286421"/>
                <a:gridCol w="4724230"/>
                <a:gridCol w="2670217"/>
              </a:tblGrid>
              <a:tr h="731520"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#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Ask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Why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1">
                          <a:solidFill>
                            <a:srgbClr val="FFFFFF"/>
                          </a:solidFill>
                          <a:latin typeface="Calibri"/>
                        </a:rPr>
                        <a:t>Deal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Approve a 25% discount for Ostrava Labs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Above Dana's approval limit. They sign this month if we say yes by Thursday.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Ostrava Labs · $95k · Dana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SE coverage for Halcyon Freight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Their security review has stalled for 3 weeks without an engineer on the calls.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Halcyon Freight · $140k · Marcus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Exec intro to Meridian's new VP Ops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Our champion left. A call from our VP keeps the deal alive before quarter end.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400" b="0">
                          <a:solidFill>
                            <a:srgbClr val="262626"/>
                          </a:solidFill>
                          <a:latin typeface="Calibri"/>
                        </a:rPr>
                        <a:t>Meridian · $180k · Priya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F3A5F"/>
                </a:solidFill>
                <a:latin typeface="Calibri"/>
              </a:rPr>
              <a:t>Appendix: open deals (1 of 3)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96112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595959"/>
                </a:solidFill>
                <a:latin typeface="Calibri"/>
              </a:rPr>
              <a:t>All 38 open deals · $2.4M total · amounts in ARR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298448"/>
            <a:ext cx="11091672" cy="0"/>
          </a:xfrm>
          <a:prstGeom prst="line">
            <a:avLst/>
          </a:prstGeom>
          <a:ln w="19050">
            <a:solidFill>
              <a:srgbClr val="1F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>
                <a:solidFill>
                  <a:srgbClr val="595959"/>
                </a:solidFill>
                <a:latin typeface="Calibri"/>
              </a:rPr>
              <a:t>Northline Sales Ops · Weekly Pipeline Readout · Week of Oct 6 · Fictional sample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0" y="6400800"/>
            <a:ext cx="941832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  <a:latin typeface="Calibri"/>
              </a:rPr>
              <a:t>7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508760"/>
          <a:ext cx="11091669" cy="4736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1885"/>
                <a:gridCol w="964493"/>
                <a:gridCol w="1253841"/>
                <a:gridCol w="916268"/>
                <a:gridCol w="1302065"/>
                <a:gridCol w="1060942"/>
                <a:gridCol w="3472175"/>
              </a:tblGrid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Account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Owner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Stage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Amount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Forecast group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Close date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Next step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Meridian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Priya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Negotiation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$180k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Best case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Oct 23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Exec intro to the new VP Ops before Friday.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Halcyon Freight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Marcus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Evaluation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$140k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Best case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Oct 30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SE joins the security call on Tuesday.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Brightwater Health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Marcus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Verbal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$120k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Commit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Oct 16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Legal call on Wednesday to close the redlines.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Ostrava Labs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Dana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Negotiation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$95k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Best case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Oct 28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Leadership decides on the discount by Thursday.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Copperleaf Retail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Priya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Verbal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$130k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Commit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Oct 14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Order form out for signature.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Northgate Insurance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Dana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Verbal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$110k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Commit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Oct 20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Order form out for signature.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Vantage Mobility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Marcus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Negotiation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$110k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Commit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Oct 22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Pricing review with the buyer.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Aurelia Bank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Priya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Negotiation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$75k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Commit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Oct 27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Pricing review with the buyer.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Pinecrest Foods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Theo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Negotiation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$45k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Commit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Oct 21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Pricing review with the buyer.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Solace Energy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Marcus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Negotiation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$55k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Best case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Oct 29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Pricing review with the buyer.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Tidewater Media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Priya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Evaluation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$85k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Best case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Oct 31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Technical evaluation in progress.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Granite Systems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Marcus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Evaluation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$95k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Nov 18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Technical evaluation in progress.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Lumen Dental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Theo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Evaluation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$40k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Best case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Oct 30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Technical evaluation in progress.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F3A5F"/>
                </a:solidFill>
                <a:latin typeface="Calibri"/>
              </a:rPr>
              <a:t>Appendix: open deals (2 of 3)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96112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595959"/>
                </a:solidFill>
                <a:latin typeface="Calibri"/>
              </a:rPr>
              <a:t>All 38 open deals · $2.4M total · amounts in ARR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298448"/>
            <a:ext cx="11091672" cy="0"/>
          </a:xfrm>
          <a:prstGeom prst="line">
            <a:avLst/>
          </a:prstGeom>
          <a:ln w="19050">
            <a:solidFill>
              <a:srgbClr val="1F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>
                <a:solidFill>
                  <a:srgbClr val="595959"/>
                </a:solidFill>
                <a:latin typeface="Calibri"/>
              </a:rPr>
              <a:t>Northline Sales Ops · Weekly Pipeline Readout · Week of Oct 6 · Fictional sample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0" y="6400800"/>
            <a:ext cx="941832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  <a:latin typeface="Calibri"/>
              </a:rPr>
              <a:t>8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508760"/>
          <a:ext cx="11091669" cy="4736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1885"/>
                <a:gridCol w="964493"/>
                <a:gridCol w="1253841"/>
                <a:gridCol w="916268"/>
                <a:gridCol w="1302065"/>
                <a:gridCol w="1060942"/>
                <a:gridCol w="3472175"/>
              </a:tblGrid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Account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Owner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Stage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Amount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Forecast group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Close date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Next step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Fjord Analytics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Priya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Evaluation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$70k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Nov 20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Technical evaluation in progress.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Bramble &amp; Co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Dana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Evaluation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$55k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Best case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Oct 31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Technical evaluation in progress.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Orchid Health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Dana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Evaluation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$60k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Nov 12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Technical evaluation in progress.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Quarry Labs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Theo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Evaluation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$35k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Nov 14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Technical evaluation in progress.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Atlas Rail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Marcus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Evaluation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$75k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Dec 4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Technical evaluation in progress.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Helix Bio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Priya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Evaluation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$40k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Nov 25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Technical evaluation in progress.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Saltmarsh Travel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Dana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Evaluation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$25k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Nov 19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Technical evaluation in progress.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Arcadia Hotels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Marcus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$90k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Dec 11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 call booked with the buyer.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Beacon Schools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Dana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$35k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Dec 2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 call booked with the buyer.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Cinder Games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Theo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$20k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Nov 27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 call booked with the buyer.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Driftwood Studio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Theo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$15k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Dec 9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 call booked with the buyer.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Ember Robotics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Priya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$60k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Dec 16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 call booked with the buyer.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Falcon Security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Marcus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$70k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Dec 18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 call booked with the buyer.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972800" cy="640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800" b="1">
                <a:solidFill>
                  <a:srgbClr val="1F3A5F"/>
                </a:solidFill>
                <a:latin typeface="Calibri"/>
              </a:rPr>
              <a:t>Appendix: open deals (3 of 3)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96112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>
                <a:solidFill>
                  <a:srgbClr val="595959"/>
                </a:solidFill>
                <a:latin typeface="Calibri"/>
              </a:rPr>
              <a:t>All 38 open deals · $2.4M total · amounts in ARR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298448"/>
            <a:ext cx="11091672" cy="0"/>
          </a:xfrm>
          <a:prstGeom prst="line">
            <a:avLst/>
          </a:prstGeom>
          <a:ln w="19050">
            <a:solidFill>
              <a:srgbClr val="1F3A5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8640" y="640080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>
                <a:solidFill>
                  <a:srgbClr val="595959"/>
                </a:solidFill>
                <a:latin typeface="Calibri"/>
              </a:rPr>
              <a:t>Northline Sales Ops · Weekly Pipeline Readout · Week of Oct 6 · Fictional sample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98480" y="6400800"/>
            <a:ext cx="941832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000" b="0">
                <a:solidFill>
                  <a:srgbClr val="595959"/>
                </a:solidFill>
                <a:latin typeface="Calibri"/>
              </a:rPr>
              <a:t>9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508760"/>
          <a:ext cx="11091669" cy="4398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1885"/>
                <a:gridCol w="964493"/>
                <a:gridCol w="1253841"/>
                <a:gridCol w="916268"/>
                <a:gridCol w="1302065"/>
                <a:gridCol w="1060942"/>
                <a:gridCol w="3472175"/>
              </a:tblGrid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Account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Owner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Stage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Amount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Forecast group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Close date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1">
                          <a:solidFill>
                            <a:srgbClr val="FFFFFF"/>
                          </a:solidFill>
                          <a:latin typeface="Calibri"/>
                        </a:rPr>
                        <a:t>Next step</a:t>
                      </a:r>
                    </a:p>
                  </a:txBody>
                  <a:tcPr marL="73152" marR="73152" marT="27432" marB="27432" anchor="ctr">
                    <a:solidFill>
                      <a:srgbClr val="1F3A5F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Grove Pharma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Priya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$55k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Jan 13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 call booked with the buyer.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Harbor Credit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Dana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$40k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Dec 3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 call booked with the buyer.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Ironwood Manufacturing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Marcus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$65k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Jan 8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 call booked with the buyer.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Juniper Legal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Theo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$25k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Dec 1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 call booked with the buyer.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Kinetic Sports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Dana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$30k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Dec 10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 call booked with the buyer.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Larkspur Energy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Priya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$45k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Dec 15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 call booked with the buyer.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Mosaic Labs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Theo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$20k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Nov 30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 call booked with the buyer.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Nimbus Air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Marcus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$50k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Jan 6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 call booked with the buyer.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Oakline Retail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Dana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$35k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Dec 8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 call booked with the buyer.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Prism Telecom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Priya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$40k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Jan 15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 call booked with the buyer.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Quill Publishing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Theo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$15k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Dec 7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 call booked with the buyer.</a:t>
                      </a:r>
                    </a:p>
                  </a:txBody>
                  <a:tcPr marL="73152" marR="73152" marT="27432" marB="27432" anchor="ctr"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Redwood Civic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Dana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$50k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Pipeline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Jan 20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50" b="0">
                          <a:solidFill>
                            <a:srgbClr val="262626"/>
                          </a:solidFill>
                          <a:latin typeface="Calibri"/>
                        </a:rPr>
                        <a:t>Discovery call booked with the buyer.</a:t>
                      </a:r>
                    </a:p>
                  </a:txBody>
                  <a:tcPr marL="73152" marR="73152" marT="27432" marB="27432" anchor="ctr"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